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9" r:id="rId8"/>
    <p:sldId id="263" r:id="rId9"/>
    <p:sldId id="264" r:id="rId10"/>
    <p:sldId id="265" r:id="rId11"/>
    <p:sldId id="270" r:id="rId12"/>
    <p:sldId id="258" r:id="rId13"/>
    <p:sldId id="268" r:id="rId14"/>
    <p:sldId id="267" r:id="rId15"/>
    <p:sldId id="271" r:id="rId16"/>
    <p:sldId id="272" r:id="rId17"/>
    <p:sldId id="273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8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EE8F-AD37-45E4-9767-43E17A53953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5AC0-6303-4A5A-A69B-8FBAB7204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vi.wikipedia.org/wiki/Ch%E1%BB%8Dn_l%E1%BB%8Dc_t%E1%BB%B1_nhi%C3%AA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vi.wikipedia.org/wiki/Ti%E1%BA%BFn_h%C3%B3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vi.wikipedia.org/wiki/Di_truy%E1%BB%81n_h%E1%BB%8Dc_qu%E1%BA%A7n_th%E1%BB%83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50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945" y="2133477"/>
            <a:ext cx="9599054" cy="1977377"/>
          </a:xfrm>
          <a:noFill/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TIẾN HOÁ TỔNG HỢP HIỆN ĐẠI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8055" y="1553928"/>
            <a:ext cx="1854557" cy="115909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604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CLTN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CLTN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CLTN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vi-VN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họn lọc tự nhiên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5565913" y="227113"/>
            <a:ext cx="6626087" cy="261441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 smtClean="0"/>
          </a:p>
          <a:p>
            <a:pPr algn="ctr"/>
            <a:r>
              <a:rPr lang="vi-VN" sz="2400" dirty="0" smtClean="0"/>
              <a:t>tại </a:t>
            </a:r>
            <a:r>
              <a:rPr lang="vi-VN" sz="2400" dirty="0"/>
              <a:t>sao CLTN làm thay đổi tần số alen của quần thể vi khuẩn nhanh hơn so với quần thể sinh vật nhân thực lưỡng bội.</a:t>
            </a:r>
            <a:br>
              <a:rPr lang="vi-VN" sz="2400" dirty="0"/>
            </a:br>
            <a:endParaRPr lang="vi-VN" sz="2400" dirty="0" smtClean="0">
              <a:solidFill>
                <a:prstClr val="white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72223" y="2468038"/>
            <a:ext cx="11230377" cy="4885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Vì:</a:t>
            </a:r>
          </a:p>
          <a:p>
            <a:r>
              <a:rPr lang="vi-V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/>
              <a:t>- Vì hệ gen vi khuẩn chỉ gồm </a:t>
            </a:r>
            <a:r>
              <a:rPr lang="vi-VN" sz="2400" b="1" dirty="0"/>
              <a:t>1 phân tử ADN </a:t>
            </a:r>
            <a:r>
              <a:rPr lang="vi-VN" sz="2400" dirty="0"/>
              <a:t>nên tính trạng do gen quy định được biểu hiện ngay ra kiểu hình. Còn ở sinh vật nhân thực, nếu là gen lặn thì kiểu gen phải ở trạng thái đồng </a:t>
            </a:r>
            <a:r>
              <a:rPr lang="vi-VN" sz="2400" dirty="0" smtClean="0"/>
              <a:t>hợp lặn </a:t>
            </a:r>
            <a:r>
              <a:rPr lang="vi-VN" sz="2400" dirty="0"/>
              <a:t>mới được biểu hiện thành kiểu hình.</a:t>
            </a:r>
          </a:p>
          <a:p>
            <a:r>
              <a:rPr lang="vi-VN" sz="2400" dirty="0"/>
              <a:t>- Vi sinh vật sinh sản nhanh nên phát tán gen quy định tính trạng thích nghi được nhân nhanh trong quần thể</a:t>
            </a:r>
            <a:r>
              <a:rPr lang="vi-VN" sz="2400" dirty="0" smtClean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3229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434" y="1335294"/>
            <a:ext cx="1051560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8" y="4572000"/>
            <a:ext cx="2616510" cy="2105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265" y="4572000"/>
            <a:ext cx="2710197" cy="2105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90" y="4572000"/>
            <a:ext cx="2761714" cy="2058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66120" y="4571999"/>
            <a:ext cx="2975020" cy="1957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DỊCH BỆNH</a:t>
            </a:r>
            <a:endParaRPr lang="vi-VN" dirty="0"/>
          </a:p>
          <a:p>
            <a:pPr algn="ctr"/>
            <a:r>
              <a:rPr lang="vi-VN" dirty="0" smtClean="0"/>
              <a:t>KHAI THÁC QUÁ MỨC CỦA CON NGƯỜI..</a:t>
            </a:r>
          </a:p>
        </p:txBody>
      </p:sp>
    </p:spTree>
    <p:extLst>
      <p:ext uri="{BB962C8B-B14F-4D97-AF65-F5344CB8AC3E}">
        <p14:creationId xmlns:p14="http://schemas.microsoft.com/office/powerpoint/2010/main" val="1606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60" y="2974355"/>
            <a:ext cx="10773640" cy="38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3" y="1414807"/>
            <a:ext cx="9935818" cy="51052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quan niệm hiện nay nhân tố quy định chiều hướng tiến hoá của sinh giới là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và tích luỹ đột biến	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ngẫu nhiên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lọc nhân tạo ,và tốc độ sinh sản.	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lọc tự nhiên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8069" y="312117"/>
            <a:ext cx="241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3" y="1414807"/>
            <a:ext cx="9935818" cy="510526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phối không ngẫu nhiên thường làm thay đổi thành phần kiểu gen của quần thể theo hướng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Làm giảm tính đa hình</a:t>
            </a:r>
            <a:r>
              <a:rPr lang="vi-VN" sz="3600" spc="-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 thể.	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 kiểu gen dị hợp tử, tăng kiểu gen đồng hợp tử.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Thay đổi tần số alen của</a:t>
            </a:r>
            <a:r>
              <a:rPr lang="vi-VN" sz="36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 thể.	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Tăng kiểu gen dị hợp tử, giảm kiểu gen đồng hợp tử.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8069" y="312117"/>
            <a:ext cx="241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483" y="1127424"/>
            <a:ext cx="9935818" cy="51052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phối ngẫu nhiên </a:t>
            </a:r>
            <a:r>
              <a:rPr lang="vi-VN" sz="36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được xem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nhân tố tiến hóa vì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Không làm thay đổi tần số tương đối alen và thành phần kiểu gen của quần thể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Tạo ra biến dị tổ hợp cung cấp nguồn nguyên liệu thứ cấp cho tiến hóa.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Giúp phát tán đột biến trong quần thể.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Làm trung hòa tính có hại của đột biến, giúp các alen lặn có hại được tồn tại trong quần thể.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8069" y="312117"/>
            <a:ext cx="241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3" y="1414807"/>
            <a:ext cx="9935818" cy="51052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5</a:t>
            </a:r>
            <a:r>
              <a:rPr lang="vi-VN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quan niệm thuyết tiến hoá hiện đại, một gen đột biến lặn có hại sẽ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chọn lọc tự nhiên đào thải nhanh hơn so với đột biến gen trội có hại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bị chọn lọc tự nhiên đào thải hòan toàn khỏi quần thể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bị chọn lọc tự nhiên đào thải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8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chọn lọc tự nhiên đào thải khỏi quần thể ngay sau một thế hệ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8069" y="312117"/>
            <a:ext cx="241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84243" y="3574473"/>
            <a:ext cx="663212" cy="651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8"/>
            <a:ext cx="12192000" cy="6884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445" y="326996"/>
            <a:ext cx="3511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FF00"/>
                </a:solidFill>
                <a:latin typeface="+mj-lt"/>
              </a:rPr>
              <a:t>Dặn dò</a:t>
            </a:r>
          </a:p>
          <a:p>
            <a:r>
              <a:rPr lang="vi-VN" sz="3600" dirty="0" smtClean="0">
                <a:solidFill>
                  <a:srgbClr val="FFFF00"/>
                </a:solidFill>
                <a:latin typeface="+mj-lt"/>
              </a:rPr>
              <a:t>Hoàn thành phiếu học tập</a:t>
            </a:r>
          </a:p>
          <a:p>
            <a:r>
              <a:rPr lang="vi-VN" sz="3600" dirty="0" smtClean="0">
                <a:solidFill>
                  <a:srgbClr val="FFFF00"/>
                </a:solidFill>
                <a:latin typeface="+mj-lt"/>
              </a:rPr>
              <a:t>Chuẩn bị bài tiếp theo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4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. QUAN NIỆM TIẾN HOÁ VÀ NGUỒN GỐC QUAN NIỆM TIẾN HOÁ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995" y="1285232"/>
            <a:ext cx="10515600" cy="1992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Tiến hóa"/>
              </a:rPr>
              <a:t>tiến</a:t>
            </a:r>
            <a:r>
              <a:rPr lang="en-US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Tiến hóa"/>
              </a:rPr>
              <a:t> 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Tiến hóa"/>
              </a:rPr>
              <a:t>hoá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cơ chế CLTN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Chọn lọc tự nhiên"/>
              </a:rPr>
              <a:t>học</a:t>
            </a:r>
            <a:r>
              <a:rPr lang="en-US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Chọn lọc tự nhiên"/>
              </a:rPr>
              <a:t> 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Chọn lọc tự nhiên"/>
              </a:rPr>
              <a:t>thuyết</a:t>
            </a:r>
            <a:r>
              <a:rPr lang="en-US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Chọn lọc tự nhiên"/>
              </a:rPr>
              <a:t> Darwin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các thành tựu của di truyền học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di 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truyền</a:t>
            </a:r>
            <a:r>
              <a:rPr lang="en-US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 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học</a:t>
            </a:r>
            <a:r>
              <a:rPr lang="en-US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 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quần</a:t>
            </a:r>
            <a:r>
              <a:rPr lang="en-US" sz="2400" dirty="0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 </a:t>
            </a:r>
            <a:r>
              <a:rPr lang="en-US" sz="2400" dirty="0" err="1" smtClean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Di truyền học quần thể"/>
              </a:rPr>
              <a:t>thể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580" y="3654446"/>
            <a:ext cx="2150771" cy="2832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8251" y="3654446"/>
            <a:ext cx="2396183" cy="2942594"/>
            <a:chOff x="417404" y="3864467"/>
            <a:chExt cx="2145492" cy="29425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896" y="3864467"/>
              <a:ext cx="1905000" cy="24003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404" y="6166926"/>
              <a:ext cx="1981372" cy="64013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792517" y="3654446"/>
            <a:ext cx="2215166" cy="2986865"/>
            <a:chOff x="2562896" y="3864467"/>
            <a:chExt cx="2215166" cy="29868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r="46231"/>
            <a:stretch/>
          </p:blipFill>
          <p:spPr>
            <a:xfrm>
              <a:off x="2562896" y="3864467"/>
              <a:ext cx="2215166" cy="2400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01082" y="6211197"/>
              <a:ext cx="2138794" cy="64013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218248" y="3716083"/>
            <a:ext cx="1983347" cy="2980931"/>
            <a:chOff x="8693235" y="3892280"/>
            <a:chExt cx="1983347" cy="29809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/>
            <a:srcRect r="54167"/>
            <a:stretch/>
          </p:blipFill>
          <p:spPr>
            <a:xfrm>
              <a:off x="8693235" y="3892280"/>
              <a:ext cx="1983347" cy="23986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28346" y="6189316"/>
              <a:ext cx="1713124" cy="683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9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6"/>
            <a:ext cx="10515600" cy="465725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1.Tiến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nhỏ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hóa</a:t>
            </a:r>
            <a:r>
              <a:rPr lang="en-US" b="1" dirty="0"/>
              <a:t> </a:t>
            </a:r>
            <a:r>
              <a:rPr lang="en-US" b="1" dirty="0" err="1"/>
              <a:t>lớn</a:t>
            </a:r>
            <a:r>
              <a:rPr lang="en-US" b="1" dirty="0"/>
              <a:t>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01568"/>
              </p:ext>
            </p:extLst>
          </p:nvPr>
        </p:nvGraphicFramePr>
        <p:xfrm>
          <a:off x="838200" y="1798526"/>
          <a:ext cx="10839994" cy="47590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70755"/>
                <a:gridCol w="4541181"/>
                <a:gridCol w="4528058"/>
              </a:tblGrid>
              <a:tr h="617549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871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 niệm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68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46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56">
                <a:tc>
                  <a:txBody>
                    <a:bodyPr/>
                    <a:lstStyle/>
                    <a:p>
                      <a:pPr algn="jus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33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. QUAN NIỆM TIẾN HOÁ VÀ NGUỒN GỐC QUAN NIỆM TIẾN HOÁ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081" y="2421204"/>
            <a:ext cx="4467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u="non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22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1509" y="2596566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389" y="3959862"/>
            <a:ext cx="419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822" y="3913430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2389" y="4545874"/>
            <a:ext cx="2534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0772" y="4520423"/>
            <a:ext cx="326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2389" y="5172891"/>
            <a:ext cx="397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0772" y="5091795"/>
            <a:ext cx="461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07278" y="5659449"/>
            <a:ext cx="4553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0772" y="5739082"/>
            <a:ext cx="398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u="non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u="none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6"/>
            <a:ext cx="10515600" cy="50707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1.Tiến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Quần thể là đơn vị cơ bản của tiến hóa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loài được xem là ranh giới giữa tiến hóa nhỏ và tiến hóa 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. QUAN NIỆM TIẾN HOÁ VÀ NGUỒN GỐC QUAN NIỆM TIẾN HOÁ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569234" y="1060474"/>
            <a:ext cx="3435532" cy="25971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nói q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 bản của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/>
          </a:p>
        </p:txBody>
      </p:sp>
      <p:sp>
        <p:nvSpPr>
          <p:cNvPr id="8" name="Horizontal Scroll 7"/>
          <p:cNvSpPr/>
          <p:nvPr/>
        </p:nvSpPr>
        <p:spPr>
          <a:xfrm>
            <a:off x="410817" y="3617216"/>
            <a:ext cx="11198087" cy="36443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0" i="0" dirty="0" smtClean="0">
                <a:solidFill>
                  <a:schemeClr val="bg1"/>
                </a:solidFill>
                <a:effectLst/>
                <a:latin typeface="nunito sans"/>
              </a:rPr>
              <a:t>Vì: </a:t>
            </a:r>
          </a:p>
          <a:p>
            <a:r>
              <a:rPr lang="vi-VN" b="0" i="0" dirty="0" smtClean="0">
                <a:solidFill>
                  <a:schemeClr val="bg1"/>
                </a:solidFill>
                <a:effectLst/>
                <a:latin typeface="nunito sans"/>
              </a:rPr>
              <a:t>– </a:t>
            </a:r>
            <a:r>
              <a:rPr lang="vi-VN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 thể là đơn vị tồn tại, đơn vị sinh sản của loài trong tự nhiên.</a:t>
            </a:r>
          </a:p>
          <a:p>
            <a:r>
              <a:rPr lang="vi-VN" sz="2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Quần thể đa hình về kiểu gen và kiểu hình.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Quần thể có cấu trúc di truyền ổn định, cách li tương đối với các quần thể khác trong loài.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Quần thể có khả năng biến đổi vốn gen dưới tác dụng của các nhân tố tiến hóa.</a:t>
            </a:r>
          </a:p>
          <a:p>
            <a:endParaRPr lang="vi-VN" b="0" i="0" dirty="0">
              <a:solidFill>
                <a:srgbClr val="000000"/>
              </a:solidFill>
              <a:effectLst/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7236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6"/>
            <a:ext cx="10515600" cy="50707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. QUAN NIỆM TIẾN HOÁ VÀ NGUỒN GỐC QUAN NIỆM TIẾN HOÁ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u="sng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u="sng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2777" y="1144588"/>
            <a:ext cx="940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83"/>
          <a:stretch/>
        </p:blipFill>
        <p:spPr>
          <a:xfrm>
            <a:off x="790363" y="255569"/>
            <a:ext cx="10482788" cy="6030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3" y="255569"/>
            <a:ext cx="10489474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237667" y="227113"/>
            <a:ext cx="5473521" cy="261441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Vì sao đa số đột biến là có hại nhưng lại được xem là nguyên liệu tiến hoá ? </a:t>
            </a:r>
            <a:endParaRPr lang="vi-VN" sz="2400" dirty="0" smtClean="0"/>
          </a:p>
        </p:txBody>
      </p:sp>
      <p:sp>
        <p:nvSpPr>
          <p:cNvPr id="7" name="Horizontal Scroll 6"/>
          <p:cNvSpPr/>
          <p:nvPr/>
        </p:nvSpPr>
        <p:spPr>
          <a:xfrm>
            <a:off x="472223" y="2468038"/>
            <a:ext cx="11230377" cy="4885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trị thích nghi của một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có thể thay đổi tùy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và môi trường sống.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Phần lớn alen đột biến là alen lặn khi ở thể dị hợp không biểu hiện thành kiểu hình,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khi ở thể đồng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lặn.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237667" y="287759"/>
            <a:ext cx="4820991" cy="261441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Vì </a:t>
            </a:r>
            <a:r>
              <a:rPr lang="vi-VN" sz="2400" dirty="0"/>
              <a:t>sao đột biến gen được xem là nguyên liệu chủ yếu ?</a:t>
            </a:r>
            <a:endParaRPr lang="en-US" sz="2400" dirty="0">
              <a:latin typeface="+mj-lt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463635" y="1941353"/>
            <a:ext cx="11230377" cy="5571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gen phổ biến hơn đột biến NST,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nghiêm trọng đến sức sống và sự sinh sản của cơ thể so với đột biến NST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400" dirty="0"/>
              <a:t>Tuy tần số đột biến của từng gen thường rất </a:t>
            </a:r>
            <a:r>
              <a:rPr lang="vi-VN" sz="2400" dirty="0" smtClean="0"/>
              <a:t>thấp 10</a:t>
            </a:r>
            <a:r>
              <a:rPr lang="vi-VN" sz="2400" baseline="30000" dirty="0" smtClean="0"/>
              <a:t>–4</a:t>
            </a:r>
            <a:r>
              <a:rPr lang="vi-VN" sz="2400" dirty="0" smtClean="0"/>
              <a:t> - </a:t>
            </a:r>
            <a:r>
              <a:rPr lang="vi-VN" sz="2400" dirty="0"/>
              <a:t>10</a:t>
            </a:r>
            <a:r>
              <a:rPr lang="vi-VN" sz="2400" baseline="30000" dirty="0"/>
              <a:t>–2</a:t>
            </a:r>
            <a:r>
              <a:rPr lang="vi-VN" sz="2400" dirty="0" smtClean="0"/>
              <a:t>, </a:t>
            </a:r>
            <a:r>
              <a:rPr lang="vi-VN" sz="2400" dirty="0"/>
              <a:t>nhưng một số gen dễ đột </a:t>
            </a:r>
            <a:r>
              <a:rPr lang="vi-VN" sz="2400" dirty="0" smtClean="0"/>
              <a:t>biến. </a:t>
            </a:r>
            <a:r>
              <a:rPr lang="vi-VN" sz="2400" dirty="0"/>
              <a:t>Mặt khác, vì </a:t>
            </a:r>
            <a:r>
              <a:rPr lang="vi-VN" sz="2400" dirty="0" smtClean="0"/>
              <a:t>sinh vật có rất nhiều gen, quần thể lại nhiều cá thể  </a:t>
            </a:r>
            <a:r>
              <a:rPr lang="vi-VN" sz="2400" dirty="0"/>
              <a:t>nên tỉ lệ giao tử mang đột biến về gen này hay gen khác là khá lớn.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98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 –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gen): </a:t>
            </a:r>
            <a:endParaRPr lang="vi-VN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QT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723"/>
          <a:stretch/>
        </p:blipFill>
        <p:spPr>
          <a:xfrm>
            <a:off x="655320" y="1252267"/>
            <a:ext cx="11194868" cy="49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 NHÂN TỐ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604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QT.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CLTN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CLTN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CLTN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582"/>
          <a:stretch/>
        </p:blipFill>
        <p:spPr>
          <a:xfrm>
            <a:off x="397565" y="1565455"/>
            <a:ext cx="5626589" cy="343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825"/>
          <a:stretch/>
        </p:blipFill>
        <p:spPr>
          <a:xfrm>
            <a:off x="6024154" y="1565455"/>
            <a:ext cx="6386860" cy="3530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5486" y="365126"/>
            <a:ext cx="5329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Dac uyên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CLTN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1542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nunito sans</vt:lpstr>
      <vt:lpstr>Times New Roman</vt:lpstr>
      <vt:lpstr>Wingdings</vt:lpstr>
      <vt:lpstr>Wingdings 3</vt:lpstr>
      <vt:lpstr>Office Theme</vt:lpstr>
      <vt:lpstr>    HỌC THUYẾT TIẾN HOÁ TỔNG HỢP HIỆN ĐẠI</vt:lpstr>
      <vt:lpstr>I . QUAN NIỆM TIẾN HOÁ VÀ NGUỒN GỐC QUAN NIỆM TIẾN HOÁ </vt:lpstr>
      <vt:lpstr>I . QUAN NIỆM TIẾN HOÁ VÀ NGUỒN GỐC QUAN NIỆM TIẾN HOÁ </vt:lpstr>
      <vt:lpstr>I . QUAN NIỆM TIẾN HOÁ VÀ NGUỒN GỐC QUAN NIỆM TIẾN HOÁ </vt:lpstr>
      <vt:lpstr>I . QUAN NIỆM TIẾN HOÁ VÀ NGUỒN GỐC QUAN NIỆM TIẾN HOÁ </vt:lpstr>
      <vt:lpstr>II. CÁC NHÂN TỐ TIẾN HOÁ :</vt:lpstr>
      <vt:lpstr>II. CÁC NHÂN TỐ TIẾN HOÁ :</vt:lpstr>
      <vt:lpstr>II. CÁC NHÂN TỐ TIẾN HOÁ :</vt:lpstr>
      <vt:lpstr>II. CÁC NHÂN TỐ TIẾN HOÁ :</vt:lpstr>
      <vt:lpstr>II. CÁC NHÂN TỐ TIẾN HOÁ :</vt:lpstr>
      <vt:lpstr>II. CÁC NHÂN TỐ TIẾN HOÁ :</vt:lpstr>
      <vt:lpstr>II. CÁC NHÂN TỐ TIẾN HOÁ :</vt:lpstr>
      <vt:lpstr>II. CÁC NHÂN TỐ TIẾN HOÁ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HỌC THUYẾT TIẾN HOÁ TỔNG HỢP HIỆN ĐẠI</dc:title>
  <dc:creator>Microsoft account</dc:creator>
  <cp:lastModifiedBy>Microsoft account</cp:lastModifiedBy>
  <cp:revision>8</cp:revision>
  <dcterms:created xsi:type="dcterms:W3CDTF">2021-11-28T03:24:34Z</dcterms:created>
  <dcterms:modified xsi:type="dcterms:W3CDTF">2021-12-04T16:22:05Z</dcterms:modified>
</cp:coreProperties>
</file>